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Thin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Roboto Medium"/>
      <p:regular r:id="rId26"/>
      <p:bold r:id="rId27"/>
      <p:italic r:id="rId28"/>
      <p:boldItalic r:id="rId29"/>
    </p:embeddedFont>
    <p:embeddedFont>
      <p:font typeface="Merriweather Light"/>
      <p:regular r:id="rId30"/>
      <p:bold r:id="rId31"/>
      <p:italic r:id="rId32"/>
      <p:boldItalic r:id="rId33"/>
    </p:embeddedFont>
    <p:embeddedFont>
      <p:font typeface="Merriweather Medium"/>
      <p:regular r:id="rId34"/>
      <p:bold r:id="rId35"/>
      <p:italic r:id="rId36"/>
      <p:boldItalic r:id="rId37"/>
    </p:embeddedFont>
    <p:embeddedFont>
      <p:font typeface="Merriweather SemiBold"/>
      <p:regular r:id="rId38"/>
      <p:bold r:id="rId39"/>
      <p:italic r:id="rId40"/>
      <p:boldItalic r:id="rId41"/>
    </p:embeddedFont>
    <p:embeddedFont>
      <p:font typeface="Merriweather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SemiBold-italic.fntdata"/><Relationship Id="rId20" Type="http://schemas.openxmlformats.org/officeDocument/2006/relationships/font" Target="fonts/RobotoThin-italic.fntdata"/><Relationship Id="rId42" Type="http://schemas.openxmlformats.org/officeDocument/2006/relationships/font" Target="fonts/Merriweather-regular.fntdata"/><Relationship Id="rId41" Type="http://schemas.openxmlformats.org/officeDocument/2006/relationships/font" Target="fonts/MerriweatherSemiBold-boldItalic.fntdata"/><Relationship Id="rId22" Type="http://schemas.openxmlformats.org/officeDocument/2006/relationships/font" Target="fonts/Roboto-regular.fntdata"/><Relationship Id="rId44" Type="http://schemas.openxmlformats.org/officeDocument/2006/relationships/font" Target="fonts/Merriweather-italic.fntdata"/><Relationship Id="rId21" Type="http://schemas.openxmlformats.org/officeDocument/2006/relationships/font" Target="fonts/RobotoThin-boldItalic.fntdata"/><Relationship Id="rId43" Type="http://schemas.openxmlformats.org/officeDocument/2006/relationships/font" Target="fonts/Merriweather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45" Type="http://schemas.openxmlformats.org/officeDocument/2006/relationships/font" Target="fonts/Merriweather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obotoMedium-italic.fntdata"/><Relationship Id="rId27" Type="http://schemas.openxmlformats.org/officeDocument/2006/relationships/font" Target="fonts/Roboto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Light-bold.fntdata"/><Relationship Id="rId30" Type="http://schemas.openxmlformats.org/officeDocument/2006/relationships/font" Target="fonts/MerriweatherLight-regular.fntdata"/><Relationship Id="rId11" Type="http://schemas.openxmlformats.org/officeDocument/2006/relationships/slide" Target="slides/slide6.xml"/><Relationship Id="rId33" Type="http://schemas.openxmlformats.org/officeDocument/2006/relationships/font" Target="fonts/MerriweatherLight-boldItalic.fntdata"/><Relationship Id="rId10" Type="http://schemas.openxmlformats.org/officeDocument/2006/relationships/slide" Target="slides/slide5.xml"/><Relationship Id="rId32" Type="http://schemas.openxmlformats.org/officeDocument/2006/relationships/font" Target="fonts/MerriweatherLight-italic.fntdata"/><Relationship Id="rId13" Type="http://schemas.openxmlformats.org/officeDocument/2006/relationships/slide" Target="slides/slide8.xml"/><Relationship Id="rId35" Type="http://schemas.openxmlformats.org/officeDocument/2006/relationships/font" Target="fonts/MerriweatherMedium-bold.fntdata"/><Relationship Id="rId12" Type="http://schemas.openxmlformats.org/officeDocument/2006/relationships/slide" Target="slides/slide7.xml"/><Relationship Id="rId34" Type="http://schemas.openxmlformats.org/officeDocument/2006/relationships/font" Target="fonts/MerriweatherMedium-regular.fntdata"/><Relationship Id="rId15" Type="http://schemas.openxmlformats.org/officeDocument/2006/relationships/slide" Target="slides/slide10.xml"/><Relationship Id="rId37" Type="http://schemas.openxmlformats.org/officeDocument/2006/relationships/font" Target="fonts/MerriweatherMedium-boldItalic.fntdata"/><Relationship Id="rId14" Type="http://schemas.openxmlformats.org/officeDocument/2006/relationships/slide" Target="slides/slide9.xml"/><Relationship Id="rId36" Type="http://schemas.openxmlformats.org/officeDocument/2006/relationships/font" Target="fonts/MerriweatherMedium-italic.fntdata"/><Relationship Id="rId17" Type="http://schemas.openxmlformats.org/officeDocument/2006/relationships/slide" Target="slides/slide12.xml"/><Relationship Id="rId39" Type="http://schemas.openxmlformats.org/officeDocument/2006/relationships/font" Target="fonts/MerriweatherSemiBold-bold.fntdata"/><Relationship Id="rId16" Type="http://schemas.openxmlformats.org/officeDocument/2006/relationships/slide" Target="slides/slide11.xml"/><Relationship Id="rId38" Type="http://schemas.openxmlformats.org/officeDocument/2006/relationships/font" Target="fonts/MerriweatherSemiBold-regular.fntdata"/><Relationship Id="rId19" Type="http://schemas.openxmlformats.org/officeDocument/2006/relationships/font" Target="fonts/RobotoThin-bold.fntdata"/><Relationship Id="rId18" Type="http://schemas.openxmlformats.org/officeDocument/2006/relationships/font" Target="fonts/RobotoThin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Welcome everyone. Today, I'm excited to share the results of the customer segmentation project for TravelTide.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36070e9c6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36070e9c6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Our </a:t>
            </a:r>
            <a:r>
              <a:rPr b="1" lang="en-GB">
                <a:solidFill>
                  <a:schemeClr val="dk1"/>
                </a:solidFill>
              </a:rPr>
              <a:t>DBSCAN analysis</a:t>
            </a:r>
            <a:r>
              <a:rPr lang="en-GB">
                <a:solidFill>
                  <a:schemeClr val="dk1"/>
                </a:solidFill>
              </a:rPr>
              <a:t> provided deeper insights by identifying five key segments while filtering out noise: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"Standard Travelers"</a:t>
            </a:r>
            <a:r>
              <a:rPr lang="en-GB">
                <a:solidFill>
                  <a:schemeClr val="dk1"/>
                </a:solidFill>
              </a:rPr>
              <a:t> form the largest group with average metrics across the board.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"Frequent Business Travelers"</a:t>
            </a:r>
            <a:r>
              <a:rPr lang="en-GB">
                <a:solidFill>
                  <a:schemeClr val="dk1"/>
                </a:solidFill>
              </a:rPr>
              <a:t> show high trip frequency and spending with remarkably low cancellation rates.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"Single Parents"</a:t>
            </a:r>
            <a:r>
              <a:rPr lang="en-GB">
                <a:solidFill>
                  <a:schemeClr val="dk1"/>
                </a:solidFill>
              </a:rPr>
              <a:t> demonstrate moderate trips with lower spending, suggesting price sensitivity.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"Standard Family Travelers"</a:t>
            </a:r>
            <a:r>
              <a:rPr lang="en-GB">
                <a:solidFill>
                  <a:schemeClr val="dk1"/>
                </a:solidFill>
              </a:rPr>
              <a:t> have the highest cancellation rates – an insight that warrants further investigation.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"Luxury Family Travelers"</a:t>
            </a:r>
            <a:r>
              <a:rPr lang="en-GB">
                <a:solidFill>
                  <a:schemeClr val="dk1"/>
                </a:solidFill>
              </a:rPr>
              <a:t> stand out with the highest spending ($5,468 average) and most checked bags, representing our premium family segment.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These insights allow to target pain points like high cancellation rates and capitalize on opportunities with our high-value segments.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36070e9c6c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36070e9c6c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Before we close, a quick </a:t>
            </a:r>
            <a:r>
              <a:rPr b="1" lang="en-GB">
                <a:solidFill>
                  <a:schemeClr val="dk1"/>
                </a:solidFill>
              </a:rPr>
              <a:t>disclaimer</a:t>
            </a:r>
            <a:r>
              <a:rPr lang="en-GB">
                <a:solidFill>
                  <a:schemeClr val="dk1"/>
                </a:solidFill>
              </a:rPr>
              <a:t>: This is an initial segmentation based on available data. Before full rollout, further validation is essential. Segment performance should be monitored regularly and refreshed with updated data.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To recap: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The </a:t>
            </a:r>
            <a:r>
              <a:rPr b="1" lang="en-GB">
                <a:solidFill>
                  <a:schemeClr val="dk1"/>
                </a:solidFill>
              </a:rPr>
              <a:t>rule-based approach</a:t>
            </a:r>
            <a:r>
              <a:rPr lang="en-GB">
                <a:solidFill>
                  <a:schemeClr val="dk1"/>
                </a:solidFill>
              </a:rPr>
              <a:t> gave us a useful starting point to define broad customer types.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K-Means segmentation</a:t>
            </a:r>
            <a:r>
              <a:rPr lang="en-GB">
                <a:solidFill>
                  <a:schemeClr val="dk1"/>
                </a:solidFill>
              </a:rPr>
              <a:t> uncovered deeper behavioral patterns—forming </a:t>
            </a:r>
            <a:r>
              <a:rPr b="1" lang="en-GB">
                <a:solidFill>
                  <a:schemeClr val="dk1"/>
                </a:solidFill>
              </a:rPr>
              <a:t>6 distinct and actionable customer groups</a:t>
            </a:r>
            <a:r>
              <a:rPr lang="en-GB">
                <a:solidFill>
                  <a:schemeClr val="dk1"/>
                </a:solidFill>
              </a:rPr>
              <a:t>, large enough to target with tailored perks.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DBSCAN</a:t>
            </a:r>
            <a:r>
              <a:rPr lang="en-GB">
                <a:solidFill>
                  <a:schemeClr val="dk1"/>
                </a:solidFill>
              </a:rPr>
              <a:t> highlighted </a:t>
            </a:r>
            <a:r>
              <a:rPr b="1" lang="en-GB">
                <a:solidFill>
                  <a:schemeClr val="dk1"/>
                </a:solidFill>
              </a:rPr>
              <a:t>micro-clusters</a:t>
            </a:r>
            <a:r>
              <a:rPr lang="en-GB">
                <a:solidFill>
                  <a:schemeClr val="dk1"/>
                </a:solidFill>
              </a:rPr>
              <a:t>—including </a:t>
            </a:r>
            <a:r>
              <a:rPr b="1" lang="en-GB">
                <a:solidFill>
                  <a:schemeClr val="dk1"/>
                </a:solidFill>
              </a:rPr>
              <a:t>luxury outliers</a:t>
            </a:r>
            <a:r>
              <a:rPr lang="en-GB">
                <a:solidFill>
                  <a:schemeClr val="dk1"/>
                </a:solidFill>
              </a:rPr>
              <a:t> and </a:t>
            </a:r>
            <a:r>
              <a:rPr b="1" lang="en-GB">
                <a:solidFill>
                  <a:schemeClr val="dk1"/>
                </a:solidFill>
              </a:rPr>
              <a:t>at-risk customers</a:t>
            </a:r>
            <a:r>
              <a:rPr lang="en-GB">
                <a:solidFill>
                  <a:schemeClr val="dk1"/>
                </a:solidFill>
              </a:rPr>
              <a:t>—which, while not scalable for perks, offer important strategic touchpoints.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So what’s next?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We recommend launching a </a:t>
            </a:r>
            <a:r>
              <a:rPr b="1" lang="en-GB">
                <a:solidFill>
                  <a:schemeClr val="dk1"/>
                </a:solidFill>
              </a:rPr>
              <a:t>Personalized Perks Program</a:t>
            </a:r>
            <a:r>
              <a:rPr lang="en-GB">
                <a:solidFill>
                  <a:schemeClr val="dk1"/>
                </a:solidFill>
              </a:rPr>
              <a:t> based on the K-Means segments, with a focus on </a:t>
            </a:r>
            <a:r>
              <a:rPr b="1" lang="en-GB">
                <a:solidFill>
                  <a:schemeClr val="dk1"/>
                </a:solidFill>
              </a:rPr>
              <a:t>Frequent Business Travelers</a:t>
            </a:r>
            <a:r>
              <a:rPr lang="en-GB">
                <a:solidFill>
                  <a:schemeClr val="dk1"/>
                </a:solidFill>
              </a:rPr>
              <a:t>, our most profitable group. At the same time, implement </a:t>
            </a:r>
            <a:r>
              <a:rPr b="1" lang="en-GB">
                <a:solidFill>
                  <a:schemeClr val="dk1"/>
                </a:solidFill>
              </a:rPr>
              <a:t>cancellation strategies</a:t>
            </a:r>
            <a:r>
              <a:rPr lang="en-GB">
                <a:solidFill>
                  <a:schemeClr val="dk1"/>
                </a:solidFill>
              </a:rPr>
              <a:t> for segments with high churn risk.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For the few VIP customers and smaller DBSCAN clusters, we propose </a:t>
            </a:r>
            <a:r>
              <a:rPr b="1" lang="en-GB">
                <a:solidFill>
                  <a:schemeClr val="dk1"/>
                </a:solidFill>
              </a:rPr>
              <a:t>retention strategies</a:t>
            </a:r>
            <a:r>
              <a:rPr lang="en-GB">
                <a:solidFill>
                  <a:schemeClr val="dk1"/>
                </a:solidFill>
              </a:rPr>
              <a:t>—these could become our most loyal or highest-value users over time.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Finally, </a:t>
            </a:r>
            <a:r>
              <a:rPr b="1" lang="en-GB">
                <a:solidFill>
                  <a:schemeClr val="dk1"/>
                </a:solidFill>
              </a:rPr>
              <a:t>reassess and refine</a:t>
            </a:r>
            <a:r>
              <a:rPr lang="en-GB">
                <a:solidFill>
                  <a:schemeClr val="dk1"/>
                </a:solidFill>
              </a:rPr>
              <a:t> quarterly to keep pace with customer behavior.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This segmentation gives the roadmap to not just understand the users—but to engage them in a smarter, more human way.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5a29c517d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5a29c517d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Thank you for your time—Feel free to reach out if you have any questions.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8c3f1ee76_0_1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8c3f1ee76_0_1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This initiative focused on understanding the diverse customer base to create more targeted rewards programs and enhance marketing strategies.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In the next few minutes, I'll walk you through our approach, the key customer segments that were identified, and the actionable insights that will help drive personalization across the platform.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8c3f1ee76_0_1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8c3f1ee76_0_1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The project followed a systematic approach consisting of six key steps: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First, with </a:t>
            </a:r>
            <a:r>
              <a:rPr b="1" lang="en-GB">
                <a:solidFill>
                  <a:schemeClr val="dk1"/>
                </a:solidFill>
              </a:rPr>
              <a:t>Exploratory Data Analysis</a:t>
            </a:r>
            <a:r>
              <a:rPr lang="en-GB">
                <a:solidFill>
                  <a:schemeClr val="dk1"/>
                </a:solidFill>
              </a:rPr>
              <a:t>, over 50,000 user sessions were filtered and cleaned to understand behavioral patterns. This gave us our first glimpse into who our users are and how they interact with our platform.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For </a:t>
            </a:r>
            <a:r>
              <a:rPr b="1" lang="en-GB">
                <a:solidFill>
                  <a:schemeClr val="dk1"/>
                </a:solidFill>
              </a:rPr>
              <a:t>Cohort Selection</a:t>
            </a:r>
            <a:r>
              <a:rPr lang="en-GB">
                <a:solidFill>
                  <a:schemeClr val="dk1"/>
                </a:solidFill>
              </a:rPr>
              <a:t>, we focused on users with more than 7 sessions from January 2023 onward, ensuring we based our analysis on engaged customers with sufficient data points.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We then applied </a:t>
            </a:r>
            <a:r>
              <a:rPr b="1" lang="en-GB">
                <a:solidFill>
                  <a:schemeClr val="dk1"/>
                </a:solidFill>
              </a:rPr>
              <a:t>two segmentation approaches</a:t>
            </a:r>
            <a:r>
              <a:rPr lang="en-GB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>
                <a:solidFill>
                  <a:schemeClr val="dk1"/>
                </a:solidFill>
              </a:rPr>
              <a:t>A </a:t>
            </a:r>
            <a:r>
              <a:rPr b="1" lang="en-GB">
                <a:solidFill>
                  <a:schemeClr val="dk1"/>
                </a:solidFill>
              </a:rPr>
              <a:t>Rule-Based Approach</a:t>
            </a:r>
            <a:r>
              <a:rPr lang="en-GB">
                <a:solidFill>
                  <a:schemeClr val="dk1"/>
                </a:solidFill>
              </a:rPr>
              <a:t> that created segments based on demographic and behavioral insights from the initial analysis.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-GB">
                <a:solidFill>
                  <a:schemeClr val="dk1"/>
                </a:solidFill>
              </a:rPr>
              <a:t>Machine Learning Algorithms</a:t>
            </a:r>
            <a:r>
              <a:rPr lang="en-GB">
                <a:solidFill>
                  <a:schemeClr val="dk1"/>
                </a:solidFill>
              </a:rPr>
              <a:t>: Using unsupervised clustering techniques to uncover hidden patterns. Here we performed Feature Engineering to prepare our data, followed by applying PCA for dimensionality reduction and clustering algorithms, including K-Means and DBSCAN.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Finally, we created detailed </a:t>
            </a:r>
            <a:r>
              <a:rPr b="1" lang="en-GB">
                <a:solidFill>
                  <a:schemeClr val="dk1"/>
                </a:solidFill>
              </a:rPr>
              <a:t>User Groups and Personas</a:t>
            </a:r>
            <a:r>
              <a:rPr lang="en-GB">
                <a:solidFill>
                  <a:schemeClr val="dk1"/>
                </a:solidFill>
              </a:rPr>
              <a:t> with tailored perks to enhance their travel experience.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8c3f1ee76_0_1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8c3f1ee76_0_1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The </a:t>
            </a:r>
            <a:r>
              <a:rPr b="1" lang="en-GB">
                <a:solidFill>
                  <a:schemeClr val="dk1"/>
                </a:solidFill>
              </a:rPr>
              <a:t>rule-based approach</a:t>
            </a:r>
            <a:r>
              <a:rPr lang="en-GB">
                <a:solidFill>
                  <a:schemeClr val="dk1"/>
                </a:solidFill>
              </a:rPr>
              <a:t> identified eight distinct traveler segments based on known behavioral patterns and demographics.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The largest segment is </a:t>
            </a:r>
            <a:r>
              <a:rPr b="1" lang="en-GB">
                <a:solidFill>
                  <a:schemeClr val="dk1"/>
                </a:solidFill>
              </a:rPr>
              <a:t>"Single Adventurer"</a:t>
            </a:r>
            <a:r>
              <a:rPr lang="en-GB">
                <a:solidFill>
                  <a:schemeClr val="dk1"/>
                </a:solidFill>
              </a:rPr>
              <a:t> with nearly 33% of the users. They are individuals over 18 who travel solo and are open to new experiences.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This is followed by </a:t>
            </a:r>
            <a:r>
              <a:rPr b="1" lang="en-GB">
                <a:solidFill>
                  <a:schemeClr val="dk1"/>
                </a:solidFill>
              </a:rPr>
              <a:t>"Couples"</a:t>
            </a:r>
            <a:r>
              <a:rPr lang="en-GB">
                <a:solidFill>
                  <a:schemeClr val="dk1"/>
                </a:solidFill>
              </a:rPr>
              <a:t> with 20% of the users, primarily ages between 30 and 59, who travel for romantic getaways.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"Families"</a:t>
            </a:r>
            <a:r>
              <a:rPr lang="en-GB">
                <a:solidFill>
                  <a:schemeClr val="dk1"/>
                </a:solidFill>
              </a:rPr>
              <a:t> are about 16% of the users and are typically 30+ years old, married with children, and prioritize convenience and affordability.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Other segments include </a:t>
            </a:r>
            <a:r>
              <a:rPr b="1" lang="en-GB">
                <a:solidFill>
                  <a:schemeClr val="dk1"/>
                </a:solidFill>
              </a:rPr>
              <a:t>"Single Parent", "Business Traveler",</a:t>
            </a:r>
            <a:r>
              <a:rPr lang="en-GB">
                <a:solidFill>
                  <a:schemeClr val="dk1"/>
                </a:solidFill>
              </a:rPr>
              <a:t> </a:t>
            </a:r>
            <a:r>
              <a:rPr b="1" lang="en-GB">
                <a:solidFill>
                  <a:schemeClr val="dk1"/>
                </a:solidFill>
              </a:rPr>
              <a:t>"Senior Couple",</a:t>
            </a:r>
            <a:r>
              <a:rPr lang="en-GB">
                <a:solidFill>
                  <a:schemeClr val="dk1"/>
                </a:solidFill>
              </a:rPr>
              <a:t> </a:t>
            </a:r>
            <a:r>
              <a:rPr b="1" lang="en-GB">
                <a:solidFill>
                  <a:schemeClr val="dk1"/>
                </a:solidFill>
              </a:rPr>
              <a:t>"Young Adventurer",</a:t>
            </a:r>
            <a:r>
              <a:rPr lang="en-GB">
                <a:solidFill>
                  <a:schemeClr val="dk1"/>
                </a:solidFill>
              </a:rPr>
              <a:t> and </a:t>
            </a:r>
            <a:r>
              <a:rPr b="1" lang="en-GB">
                <a:solidFill>
                  <a:schemeClr val="dk1"/>
                </a:solidFill>
              </a:rPr>
              <a:t>"Senior Single"</a:t>
            </a:r>
            <a:r>
              <a:rPr lang="en-GB">
                <a:solidFill>
                  <a:schemeClr val="dk1"/>
                </a:solidFill>
              </a:rPr>
              <a:t> each with distinct characteristics and needs.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This distribution gives us a clear picture of who the primary customers are and helps us prioritize our marketing efforts.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8ae97f1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8ae97f1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Based on the rule-based segments, we've developed </a:t>
            </a:r>
            <a:r>
              <a:rPr b="1" lang="en-GB">
                <a:solidFill>
                  <a:schemeClr val="dk1"/>
                </a:solidFill>
              </a:rPr>
              <a:t>relatable personas</a:t>
            </a:r>
            <a:r>
              <a:rPr lang="en-GB">
                <a:solidFill>
                  <a:schemeClr val="dk1"/>
                </a:solidFill>
              </a:rPr>
              <a:t> that bring the customers to life.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"Lovebirds on Leave"</a:t>
            </a:r>
            <a:r>
              <a:rPr lang="en-GB">
                <a:solidFill>
                  <a:schemeClr val="dk1"/>
                </a:solidFill>
              </a:rPr>
              <a:t> represent the Couples segment. They're looking for romantic experiences and appreciate packages that include amenities like wine, flowers, or spa treatments.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"The Nesters"</a:t>
            </a:r>
            <a:r>
              <a:rPr lang="en-GB">
                <a:solidFill>
                  <a:schemeClr val="dk1"/>
                </a:solidFill>
              </a:rPr>
              <a:t> embodies the Family segment, they value free stay for children and entertainment packages that create memorable family experiences.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"Golden Getaway"</a:t>
            </a:r>
            <a:r>
              <a:rPr lang="en-GB">
                <a:solidFill>
                  <a:schemeClr val="dk1"/>
                </a:solidFill>
              </a:rPr>
              <a:t> represent the Senior Couples – retired travelers who appreciate comfort, safety, and room upgrades to quiet floors with scenic views.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"Power Parent"</a:t>
            </a:r>
            <a:r>
              <a:rPr lang="en-GB">
                <a:solidFill>
                  <a:schemeClr val="dk1"/>
                </a:solidFill>
              </a:rPr>
              <a:t> captures the single-parent segment – time-stressed individuals who benefit greatly from flexible booking policies and hotel babysitting services.</a:t>
            </a:r>
            <a:endParaRPr>
              <a:solidFill>
                <a:srgbClr val="31394D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8c3f1ee7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8c3f1ee7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Continuing with our personas: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"Freewheel Solo"</a:t>
            </a:r>
            <a:r>
              <a:rPr lang="en-GB">
                <a:solidFill>
                  <a:schemeClr val="dk1"/>
                </a:solidFill>
              </a:rPr>
              <a:t> represents the Single Adventurer segment – independent travelers who appreciate public transport passes and discounted solo tours.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"Trailblazer in Training"</a:t>
            </a:r>
            <a:r>
              <a:rPr lang="en-GB">
                <a:solidFill>
                  <a:schemeClr val="dk1"/>
                </a:solidFill>
              </a:rPr>
              <a:t> embodies the Young Travelers – under 18, budget-conscious, and drawn to discounted adventure or social group tours.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"Jet-Set Pro"</a:t>
            </a:r>
            <a:r>
              <a:rPr lang="en-GB">
                <a:solidFill>
                  <a:schemeClr val="dk1"/>
                </a:solidFill>
              </a:rPr>
              <a:t> represents the Business Travelers – efficiency-focused individuals who value flight upgrades and airport lounge access.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"Silver Explorer"</a:t>
            </a:r>
            <a:r>
              <a:rPr lang="en-GB">
                <a:solidFill>
                  <a:schemeClr val="dk1"/>
                </a:solidFill>
              </a:rPr>
              <a:t> captures the Single Seniors – travelers over 60 who appreciate curated tours and emergency contact services for peace of mind.</a:t>
            </a:r>
            <a:endParaRPr sz="1200">
              <a:solidFill>
                <a:srgbClr val="31394D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36070e9c6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36070e9c6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Moving to our </a:t>
            </a:r>
            <a:r>
              <a:rPr b="1" lang="en-GB">
                <a:solidFill>
                  <a:schemeClr val="dk1"/>
                </a:solidFill>
              </a:rPr>
              <a:t>machine learning</a:t>
            </a:r>
            <a:r>
              <a:rPr lang="en-GB">
                <a:solidFill>
                  <a:schemeClr val="dk1"/>
                </a:solidFill>
              </a:rPr>
              <a:t> approach, </a:t>
            </a:r>
            <a:r>
              <a:rPr b="1" lang="en-GB">
                <a:solidFill>
                  <a:schemeClr val="dk1"/>
                </a:solidFill>
              </a:rPr>
              <a:t>K-Means clustering</a:t>
            </a:r>
            <a:r>
              <a:rPr lang="en-GB">
                <a:solidFill>
                  <a:schemeClr val="dk1"/>
                </a:solidFill>
              </a:rPr>
              <a:t> revealed six distinct segments based purely on behavioral data.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The two largest segments are </a:t>
            </a:r>
            <a:r>
              <a:rPr b="1" lang="en-GB">
                <a:solidFill>
                  <a:schemeClr val="dk1"/>
                </a:solidFill>
              </a:rPr>
              <a:t>"Regular Travelers"</a:t>
            </a:r>
            <a:r>
              <a:rPr lang="en-GB">
                <a:solidFill>
                  <a:schemeClr val="dk1"/>
                </a:solidFill>
              </a:rPr>
              <a:t> at 32% and </a:t>
            </a:r>
            <a:r>
              <a:rPr b="1" lang="en-GB">
                <a:solidFill>
                  <a:schemeClr val="dk1"/>
                </a:solidFill>
              </a:rPr>
              <a:t>"Frequent Business Travelers"</a:t>
            </a:r>
            <a:r>
              <a:rPr lang="en-GB">
                <a:solidFill>
                  <a:schemeClr val="dk1"/>
                </a:solidFill>
              </a:rPr>
              <a:t> at 27% of users.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"Budget Travelers"</a:t>
            </a:r>
            <a:r>
              <a:rPr lang="en-GB">
                <a:solidFill>
                  <a:schemeClr val="dk1"/>
                </a:solidFill>
              </a:rPr>
              <a:t> make up 14% of users and are typically younger with an average age of 32 and the fewest trips with the lowest spending.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"Regular Family Travelers"</a:t>
            </a:r>
            <a:r>
              <a:rPr lang="en-GB">
                <a:solidFill>
                  <a:schemeClr val="dk1"/>
                </a:solidFill>
              </a:rPr>
              <a:t> represent 12% of users with moderate travel behavior, but have the highest average of checked bags.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The </a:t>
            </a:r>
            <a:r>
              <a:rPr b="1" lang="en-GB">
                <a:solidFill>
                  <a:schemeClr val="dk1"/>
                </a:solidFill>
              </a:rPr>
              <a:t>"High Cancellation Group"</a:t>
            </a:r>
            <a:r>
              <a:rPr lang="en-GB">
                <a:solidFill>
                  <a:schemeClr val="dk1"/>
                </a:solidFill>
              </a:rPr>
              <a:t> and </a:t>
            </a:r>
            <a:r>
              <a:rPr b="1" lang="en-GB">
                <a:solidFill>
                  <a:schemeClr val="dk1"/>
                </a:solidFill>
              </a:rPr>
              <a:t>"Mature Married Luxury Travelers"</a:t>
            </a:r>
            <a:r>
              <a:rPr lang="en-GB">
                <a:solidFill>
                  <a:schemeClr val="dk1"/>
                </a:solidFill>
              </a:rPr>
              <a:t> are smaller segments but offer valuable insights into behaviors we need to address or can leverage for premium offerings.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8c3f1ee7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8c3f1ee7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Based on our machine learning segments, we've developed </a:t>
            </a:r>
            <a:r>
              <a:rPr b="1" lang="en-GB">
                <a:solidFill>
                  <a:schemeClr val="dk1"/>
                </a:solidFill>
              </a:rPr>
              <a:t>data-driven personas</a:t>
            </a:r>
            <a:r>
              <a:rPr lang="en-GB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"The Steady Explorers"</a:t>
            </a:r>
            <a:r>
              <a:rPr lang="en-GB">
                <a:solidFill>
                  <a:schemeClr val="dk1"/>
                </a:solidFill>
              </a:rPr>
              <a:t> represent the Regular Travelers – they enjoy planning spontaneous but not extravagant trips and respond well to targeted destination packages.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"The Spontaneous Savers" </a:t>
            </a:r>
            <a:r>
              <a:rPr lang="en-GB">
                <a:solidFill>
                  <a:schemeClr val="dk1"/>
                </a:solidFill>
              </a:rPr>
              <a:t>captures the Budget Travelers – deal-seekers who respond to exclusive discounts and last-minute offers.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"The Executive Jetsetters"</a:t>
            </a:r>
            <a:r>
              <a:rPr lang="en-GB">
                <a:solidFill>
                  <a:schemeClr val="dk1"/>
                </a:solidFill>
              </a:rPr>
              <a:t> embodies the Business Travelers – efficiency-minded professionals who value comfort perks like lounge access and expedited check-in.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92ebec11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92ebec11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"The Family Explorers"</a:t>
            </a:r>
            <a:r>
              <a:rPr lang="en-GB">
                <a:solidFill>
                  <a:schemeClr val="dk1"/>
                </a:solidFill>
              </a:rPr>
              <a:t> represent the Regular Family Travelers – they value creating lifelong memories and appreciate free checked bag allowances since they typically travel with more luggage.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"The Golden Indulgers"</a:t>
            </a:r>
            <a:r>
              <a:rPr lang="en-GB">
                <a:solidFill>
                  <a:schemeClr val="dk1"/>
                </a:solidFill>
              </a:rPr>
              <a:t> captures the Mature Married Luxury Travelers – they take fewer trips but stay longer and spend more, making them ideal candidates for free hotel night offers on extended stays.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"The Uncommitted Clickers"</a:t>
            </a:r>
            <a:r>
              <a:rPr lang="en-GB">
                <a:solidFill>
                  <a:schemeClr val="dk1"/>
                </a:solidFill>
              </a:rPr>
              <a:t> represent the High Cancellation Group – they need flexibility and respond best to free cancellation policies.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Relationship Id="rId5" Type="http://schemas.openxmlformats.org/officeDocument/2006/relationships/image" Target="../media/image4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4.png"/><Relationship Id="rId5" Type="http://schemas.openxmlformats.org/officeDocument/2006/relationships/image" Target="../media/image2.png"/><Relationship Id="rId6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5CFE9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57600" y="756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47EA1"/>
                </a:solidFill>
              </a:rPr>
              <a:t>Wanderlust Categorized: </a:t>
            </a:r>
            <a:endParaRPr>
              <a:solidFill>
                <a:srgbClr val="347EA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55">
                <a:solidFill>
                  <a:srgbClr val="347EA1"/>
                </a:solidFill>
              </a:rPr>
              <a:t>Data-Driven Customer Segmentation for TravelTide</a:t>
            </a:r>
            <a:endParaRPr sz="3155">
              <a:solidFill>
                <a:srgbClr val="347EA1"/>
              </a:solidFill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4784275" y="4055474"/>
            <a:ext cx="4242600" cy="11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4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Blending business rules with machine learning to drive smarter rewards and personalization.</a:t>
            </a:r>
            <a:endParaRPr i="1" sz="14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-GB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By Dido De Boodt</a:t>
            </a:r>
            <a:endParaRPr i="1"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86425" y="2409650"/>
            <a:ext cx="3494826" cy="232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3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2"/>
          <p:cNvSpPr txBox="1"/>
          <p:nvPr/>
        </p:nvSpPr>
        <p:spPr>
          <a:xfrm>
            <a:off x="57950" y="75125"/>
            <a:ext cx="689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DBSCAN</a:t>
            </a:r>
            <a:r>
              <a:rPr lang="en-GB" sz="28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 Segmentation</a:t>
            </a:r>
            <a:endParaRPr sz="28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grpSp>
        <p:nvGrpSpPr>
          <p:cNvPr id="295" name="Google Shape;295;p22"/>
          <p:cNvGrpSpPr/>
          <p:nvPr/>
        </p:nvGrpSpPr>
        <p:grpSpPr>
          <a:xfrm>
            <a:off x="4627575" y="2491745"/>
            <a:ext cx="4285036" cy="671734"/>
            <a:chOff x="121700" y="2181295"/>
            <a:chExt cx="4285036" cy="671734"/>
          </a:xfrm>
        </p:grpSpPr>
        <p:sp>
          <p:nvSpPr>
            <p:cNvPr id="296" name="Google Shape;296;p22"/>
            <p:cNvSpPr/>
            <p:nvPr/>
          </p:nvSpPr>
          <p:spPr>
            <a:xfrm>
              <a:off x="121700" y="2181303"/>
              <a:ext cx="4962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7" name="Google Shape;297;p22"/>
            <p:cNvSpPr/>
            <p:nvPr/>
          </p:nvSpPr>
          <p:spPr>
            <a:xfrm>
              <a:off x="1657536" y="2181295"/>
              <a:ext cx="27492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2"/>
            <p:cNvSpPr/>
            <p:nvPr/>
          </p:nvSpPr>
          <p:spPr>
            <a:xfrm flipH="1">
              <a:off x="617947" y="2181303"/>
              <a:ext cx="13266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2"/>
            <p:cNvSpPr/>
            <p:nvPr/>
          </p:nvSpPr>
          <p:spPr>
            <a:xfrm rot="-5400000">
              <a:off x="1390004" y="2006716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2"/>
            <p:cNvSpPr/>
            <p:nvPr/>
          </p:nvSpPr>
          <p:spPr>
            <a:xfrm>
              <a:off x="660857" y="2262069"/>
              <a:ext cx="1395900" cy="5175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Single Parents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1" name="Google Shape;301;p22"/>
            <p:cNvSpPr/>
            <p:nvPr/>
          </p:nvSpPr>
          <p:spPr>
            <a:xfrm>
              <a:off x="2131854" y="2182529"/>
              <a:ext cx="21369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40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Not married with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Moderate trips and flights with low spending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2" name="Google Shape;302;p22"/>
          <p:cNvGrpSpPr/>
          <p:nvPr/>
        </p:nvGrpSpPr>
        <p:grpSpPr>
          <a:xfrm>
            <a:off x="4627575" y="1808195"/>
            <a:ext cx="4285036" cy="671734"/>
            <a:chOff x="121700" y="1497745"/>
            <a:chExt cx="4285036" cy="671734"/>
          </a:xfrm>
        </p:grpSpPr>
        <p:sp>
          <p:nvSpPr>
            <p:cNvPr id="303" name="Google Shape;303;p22"/>
            <p:cNvSpPr/>
            <p:nvPr/>
          </p:nvSpPr>
          <p:spPr>
            <a:xfrm>
              <a:off x="121700" y="1497752"/>
              <a:ext cx="4962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1657536" y="1497745"/>
              <a:ext cx="27492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2"/>
            <p:cNvSpPr/>
            <p:nvPr/>
          </p:nvSpPr>
          <p:spPr>
            <a:xfrm flipH="1">
              <a:off x="617947" y="1497752"/>
              <a:ext cx="13266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 rot="-5400000">
              <a:off x="1390004" y="1323166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2"/>
            <p:cNvSpPr/>
            <p:nvPr/>
          </p:nvSpPr>
          <p:spPr>
            <a:xfrm>
              <a:off x="660857" y="1578518"/>
              <a:ext cx="13959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Frequent Business Travelers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8" name="Google Shape;308;p22"/>
            <p:cNvSpPr/>
            <p:nvPr/>
          </p:nvSpPr>
          <p:spPr>
            <a:xfrm>
              <a:off x="2131854" y="1498979"/>
              <a:ext cx="21369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45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Highest trips, flights, and spending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Frequent flyers, low cancellation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9" name="Google Shape;309;p22"/>
          <p:cNvGrpSpPr/>
          <p:nvPr/>
        </p:nvGrpSpPr>
        <p:grpSpPr>
          <a:xfrm>
            <a:off x="4627575" y="1124628"/>
            <a:ext cx="4285036" cy="671734"/>
            <a:chOff x="121700" y="814178"/>
            <a:chExt cx="4285036" cy="671734"/>
          </a:xfrm>
        </p:grpSpPr>
        <p:sp>
          <p:nvSpPr>
            <p:cNvPr id="310" name="Google Shape;310;p22"/>
            <p:cNvSpPr/>
            <p:nvPr/>
          </p:nvSpPr>
          <p:spPr>
            <a:xfrm>
              <a:off x="1657536" y="814178"/>
              <a:ext cx="27492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2"/>
            <p:cNvSpPr/>
            <p:nvPr/>
          </p:nvSpPr>
          <p:spPr>
            <a:xfrm flipH="1">
              <a:off x="617947" y="814185"/>
              <a:ext cx="13266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 rot="-5400000">
              <a:off x="1390004" y="639598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660857" y="894951"/>
              <a:ext cx="13959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Standard</a:t>
              </a: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Travelers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121700" y="814178"/>
              <a:ext cx="496200" cy="6705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121700" y="814185"/>
              <a:ext cx="4962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2131854" y="815412"/>
              <a:ext cx="21369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43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Not married without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</a:t>
              </a: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verage trips, flights, spending, and stay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7" name="Google Shape;317;p22"/>
          <p:cNvGrpSpPr/>
          <p:nvPr/>
        </p:nvGrpSpPr>
        <p:grpSpPr>
          <a:xfrm>
            <a:off x="4627575" y="3175295"/>
            <a:ext cx="4285036" cy="671734"/>
            <a:chOff x="121700" y="1497745"/>
            <a:chExt cx="4285036" cy="671734"/>
          </a:xfrm>
        </p:grpSpPr>
        <p:sp>
          <p:nvSpPr>
            <p:cNvPr id="318" name="Google Shape;318;p22"/>
            <p:cNvSpPr/>
            <p:nvPr/>
          </p:nvSpPr>
          <p:spPr>
            <a:xfrm>
              <a:off x="121700" y="1497752"/>
              <a:ext cx="4962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1657536" y="1497745"/>
              <a:ext cx="27492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 flipH="1">
              <a:off x="617947" y="1497752"/>
              <a:ext cx="13266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 rot="-5400000">
              <a:off x="1390004" y="1323166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660857" y="1578518"/>
              <a:ext cx="13959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Standard Family Travelers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2131854" y="1498979"/>
              <a:ext cx="21369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45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Married with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Family travelers with high tendency to cancel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4" name="Google Shape;324;p22"/>
          <p:cNvGrpSpPr/>
          <p:nvPr/>
        </p:nvGrpSpPr>
        <p:grpSpPr>
          <a:xfrm>
            <a:off x="4627575" y="3858845"/>
            <a:ext cx="4285036" cy="671734"/>
            <a:chOff x="121700" y="1497745"/>
            <a:chExt cx="4285036" cy="671734"/>
          </a:xfrm>
        </p:grpSpPr>
        <p:sp>
          <p:nvSpPr>
            <p:cNvPr id="325" name="Google Shape;325;p22"/>
            <p:cNvSpPr/>
            <p:nvPr/>
          </p:nvSpPr>
          <p:spPr>
            <a:xfrm>
              <a:off x="121700" y="1497752"/>
              <a:ext cx="4962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5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1657536" y="1497745"/>
              <a:ext cx="27492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 flipH="1">
              <a:off x="617947" y="1497752"/>
              <a:ext cx="13266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 rot="-5400000">
              <a:off x="1390004" y="1323166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660857" y="1578518"/>
              <a:ext cx="13959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Luxury</a:t>
              </a:r>
              <a:r>
                <a:rPr lang="en-GB" sz="1000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Family Travelers</a:t>
              </a:r>
              <a:endParaRPr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2131854" y="1498979"/>
              <a:ext cx="21369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37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Married with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Highest spending with the most average checked bags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331" name="Google Shape;331;p22" title="Screenshot 2025-05-17 at 20.16.1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01" y="4018625"/>
            <a:ext cx="4398529" cy="615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2" name="Google Shape;332;p22"/>
          <p:cNvCxnSpPr/>
          <p:nvPr/>
        </p:nvCxnSpPr>
        <p:spPr>
          <a:xfrm>
            <a:off x="4454875" y="1122225"/>
            <a:ext cx="17100" cy="3485700"/>
          </a:xfrm>
          <a:prstGeom prst="straightConnector1">
            <a:avLst/>
          </a:prstGeom>
          <a:noFill/>
          <a:ln cap="flat" cmpd="sng" w="9525">
            <a:solidFill>
              <a:srgbClr val="347EA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33" name="Google Shape;333;p22" title="Screenshot 2025-05-17 at 20.26.34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987" y="1098350"/>
            <a:ext cx="4342149" cy="294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/>
          <p:nvPr/>
        </p:nvSpPr>
        <p:spPr>
          <a:xfrm>
            <a:off x="57950" y="75125"/>
            <a:ext cx="689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Conclusion and Recommendation</a:t>
            </a:r>
            <a:endParaRPr sz="28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339" name="Google Shape;339;p23"/>
          <p:cNvSpPr txBox="1"/>
          <p:nvPr/>
        </p:nvSpPr>
        <p:spPr>
          <a:xfrm>
            <a:off x="114350" y="690725"/>
            <a:ext cx="8750100" cy="21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Conclusion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📌</a:t>
            </a: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   Rule-based groups helped frame customer types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📌   </a:t>
            </a: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K-means provides superior business value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📌   </a:t>
            </a: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DBSCAN's strong mathematical clustering doesn't translate to actionable insights 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340" name="Google Shape;340;p23"/>
          <p:cNvSpPr txBox="1"/>
          <p:nvPr/>
        </p:nvSpPr>
        <p:spPr>
          <a:xfrm>
            <a:off x="114350" y="2680800"/>
            <a:ext cx="85380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Recommendations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✅ Launch Personalized Perks Program based on the 6 K-means segments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✅ Prioritize High-Value Segments and develop Cancellation strategies 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✅ Create VIP Treatment for the 5 luxury outliers identified by DBSCAN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✅ Conduct Retention Interventions for at-risk customers in smaller DBSCAN clusters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✅ Re-evaluate segment and perk performance quarterly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5CFE9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4"/>
          <p:cNvSpPr txBox="1"/>
          <p:nvPr>
            <p:ph type="ctrTitle"/>
          </p:nvPr>
        </p:nvSpPr>
        <p:spPr>
          <a:xfrm>
            <a:off x="57600" y="756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47EA1"/>
                </a:solidFill>
              </a:rPr>
              <a:t>Thank you for your attention!</a:t>
            </a:r>
            <a:endParaRPr sz="3155">
              <a:solidFill>
                <a:srgbClr val="347EA1"/>
              </a:solidFill>
            </a:endParaRPr>
          </a:p>
        </p:txBody>
      </p:sp>
      <p:pic>
        <p:nvPicPr>
          <p:cNvPr id="346" name="Google Shape;3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86425" y="2409650"/>
            <a:ext cx="3494826" cy="232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300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idx="4294967295" type="title"/>
          </p:nvPr>
        </p:nvSpPr>
        <p:spPr>
          <a:xfrm>
            <a:off x="57600" y="75600"/>
            <a:ext cx="6247800" cy="7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Project Overview</a:t>
            </a:r>
            <a:endParaRPr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grpSp>
        <p:nvGrpSpPr>
          <p:cNvPr id="72" name="Google Shape;72;p14"/>
          <p:cNvGrpSpPr/>
          <p:nvPr/>
        </p:nvGrpSpPr>
        <p:grpSpPr>
          <a:xfrm>
            <a:off x="5632317" y="1602500"/>
            <a:ext cx="3305700" cy="3483050"/>
            <a:chOff x="5632317" y="1602500"/>
            <a:chExt cx="3305700" cy="3483050"/>
          </a:xfrm>
        </p:grpSpPr>
        <p:sp>
          <p:nvSpPr>
            <p:cNvPr id="73" name="Google Shape;73;p14"/>
            <p:cNvSpPr/>
            <p:nvPr/>
          </p:nvSpPr>
          <p:spPr>
            <a:xfrm>
              <a:off x="5632317" y="1602500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Approaches</a:t>
              </a:r>
              <a:endParaRPr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</p:txBody>
        </p:sp>
        <p:sp>
          <p:nvSpPr>
            <p:cNvPr id="74" name="Google Shape;74;p14"/>
            <p:cNvSpPr txBox="1"/>
            <p:nvPr/>
          </p:nvSpPr>
          <p:spPr>
            <a:xfrm>
              <a:off x="6167063" y="2469850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Merriweather"/>
                  <a:ea typeface="Merriweather"/>
                  <a:cs typeface="Merriweather"/>
                  <a:sym typeface="Merriweather"/>
                </a:rPr>
                <a:t>Rule-Based Segmentation (based on known behavior patterns)</a:t>
              </a:r>
              <a:br>
                <a:rPr lang="en-GB" sz="1100">
                  <a:latin typeface="Merriweather"/>
                  <a:ea typeface="Merriweather"/>
                  <a:cs typeface="Merriweather"/>
                  <a:sym typeface="Merriweather"/>
                </a:rPr>
              </a:br>
              <a:endParaRPr sz="1100"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None/>
              </a:pPr>
              <a:r>
                <a:rPr lang="en-GB" sz="1100">
                  <a:latin typeface="Merriweather"/>
                  <a:ea typeface="Merriweather"/>
                  <a:cs typeface="Merriweather"/>
                  <a:sym typeface="Merriweather"/>
                </a:rPr>
                <a:t>ML-Based Segmentation (unsupervised clustering to uncover hidden groups)</a:t>
              </a:r>
              <a:br>
                <a:rPr lang="en-GB" sz="1100">
                  <a:latin typeface="Merriweather"/>
                  <a:ea typeface="Merriweather"/>
                  <a:cs typeface="Merriweather"/>
                  <a:sym typeface="Merriweather"/>
                </a:rPr>
              </a:b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5" name="Google Shape;75;p14"/>
          <p:cNvGrpSpPr/>
          <p:nvPr/>
        </p:nvGrpSpPr>
        <p:grpSpPr>
          <a:xfrm>
            <a:off x="0" y="1602589"/>
            <a:ext cx="3546900" cy="3482836"/>
            <a:chOff x="0" y="1602589"/>
            <a:chExt cx="3546900" cy="3482836"/>
          </a:xfrm>
        </p:grpSpPr>
        <p:sp>
          <p:nvSpPr>
            <p:cNvPr id="76" name="Google Shape;76;p14"/>
            <p:cNvSpPr/>
            <p:nvPr/>
          </p:nvSpPr>
          <p:spPr>
            <a:xfrm>
              <a:off x="0" y="16025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Goal</a:t>
              </a:r>
              <a:endParaRPr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</p:txBody>
        </p:sp>
        <p:sp>
          <p:nvSpPr>
            <p:cNvPr id="77" name="Google Shape;77;p14"/>
            <p:cNvSpPr txBox="1"/>
            <p:nvPr/>
          </p:nvSpPr>
          <p:spPr>
            <a:xfrm>
              <a:off x="655361" y="24697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Merriweather"/>
                  <a:ea typeface="Merriweather"/>
                  <a:cs typeface="Merriweather"/>
                  <a:sym typeface="Merriweather"/>
                </a:rPr>
                <a:t>Segment TravelTide customers to design a targeted rewards program and enhance marketing strategies.</a:t>
              </a:r>
              <a:br>
                <a:rPr lang="en-GB" sz="1100">
                  <a:latin typeface="Merriweather"/>
                  <a:ea typeface="Merriweather"/>
                  <a:cs typeface="Merriweather"/>
                  <a:sym typeface="Merriweather"/>
                </a:rPr>
              </a:br>
              <a:endParaRPr sz="1100"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" name="Google Shape;78;p14"/>
          <p:cNvGrpSpPr/>
          <p:nvPr/>
        </p:nvGrpSpPr>
        <p:grpSpPr>
          <a:xfrm>
            <a:off x="2919154" y="1602488"/>
            <a:ext cx="3305700" cy="3483050"/>
            <a:chOff x="2919154" y="1602488"/>
            <a:chExt cx="3305700" cy="3483050"/>
          </a:xfrm>
        </p:grpSpPr>
        <p:sp>
          <p:nvSpPr>
            <p:cNvPr id="79" name="Google Shape;79;p14"/>
            <p:cNvSpPr/>
            <p:nvPr/>
          </p:nvSpPr>
          <p:spPr>
            <a:xfrm>
              <a:off x="2919154" y="1602488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Why it matters</a:t>
              </a:r>
              <a:endParaRPr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</p:txBody>
        </p:sp>
        <p:sp>
          <p:nvSpPr>
            <p:cNvPr id="80" name="Google Shape;80;p14"/>
            <p:cNvSpPr txBox="1"/>
            <p:nvPr/>
          </p:nvSpPr>
          <p:spPr>
            <a:xfrm>
              <a:off x="3453899" y="2469838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Merriweather"/>
                  <a:ea typeface="Merriweather"/>
                  <a:cs typeface="Merriweather"/>
                  <a:sym typeface="Merriweather"/>
                </a:rPr>
                <a:t>Personalization boosts customer satisfaction, loyalty, and conversion rates.</a:t>
              </a:r>
              <a:br>
                <a:rPr lang="en-GB" sz="1100">
                  <a:latin typeface="Merriweather"/>
                  <a:ea typeface="Merriweather"/>
                  <a:cs typeface="Merriweather"/>
                  <a:sym typeface="Merriweather"/>
                </a:rPr>
              </a:br>
              <a:endParaRPr sz="1100"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57600" y="75600"/>
            <a:ext cx="6247800" cy="7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Project Steps</a:t>
            </a:r>
            <a:endParaRPr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846270" y="2800065"/>
            <a:ext cx="92400" cy="924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896117" y="3079475"/>
            <a:ext cx="1294800" cy="133500"/>
          </a:xfrm>
          <a:prstGeom prst="rect">
            <a:avLst/>
          </a:prstGeom>
          <a:solidFill>
            <a:srgbClr val="347E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 txBox="1"/>
          <p:nvPr/>
        </p:nvSpPr>
        <p:spPr>
          <a:xfrm>
            <a:off x="797150" y="1432525"/>
            <a:ext cx="19968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Merriweather SemiBold"/>
                <a:ea typeface="Merriweather SemiBold"/>
                <a:cs typeface="Merriweather SemiBold"/>
                <a:sym typeface="Merriweather SemiBold"/>
              </a:rPr>
              <a:t>Exploratory Data Analysis</a:t>
            </a:r>
            <a:endParaRPr sz="10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Merriweather Light"/>
                <a:ea typeface="Merriweather Light"/>
                <a:cs typeface="Merriweather Light"/>
                <a:sym typeface="Merriweather Light"/>
              </a:rPr>
              <a:t>Cleaned data and filtered 50,000 sessions for exploration to understand the users and explore patterns.</a:t>
            </a:r>
            <a:endParaRPr sz="9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" name="Google Shape;89;p15"/>
          <p:cNvCxnSpPr/>
          <p:nvPr/>
        </p:nvCxnSpPr>
        <p:spPr>
          <a:xfrm>
            <a:off x="892470" y="2852490"/>
            <a:ext cx="0" cy="359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5"/>
          <p:cNvCxnSpPr/>
          <p:nvPr/>
        </p:nvCxnSpPr>
        <p:spPr>
          <a:xfrm rot="10800000">
            <a:off x="2195493" y="3079467"/>
            <a:ext cx="0" cy="359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15"/>
          <p:cNvSpPr/>
          <p:nvPr/>
        </p:nvSpPr>
        <p:spPr>
          <a:xfrm>
            <a:off x="2191011" y="3079475"/>
            <a:ext cx="1294800" cy="133500"/>
          </a:xfrm>
          <a:prstGeom prst="rect">
            <a:avLst/>
          </a:prstGeom>
          <a:solidFill>
            <a:srgbClr val="A5CF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 txBox="1"/>
          <p:nvPr/>
        </p:nvSpPr>
        <p:spPr>
          <a:xfrm>
            <a:off x="2073400" y="3503000"/>
            <a:ext cx="1996800" cy="16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Merriweather SemiBold"/>
                <a:ea typeface="Merriweather SemiBold"/>
                <a:cs typeface="Merriweather SemiBold"/>
                <a:sym typeface="Merriweather SemiBold"/>
              </a:rPr>
              <a:t>Cohort Selection</a:t>
            </a:r>
            <a:endParaRPr sz="10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Merriweather Light"/>
                <a:ea typeface="Merriweather Light"/>
                <a:cs typeface="Merriweather Light"/>
                <a:sym typeface="Merriweather Light"/>
              </a:rPr>
              <a:t>Selected a cohort to use for ML clustering algorithms, by querying an user-based table with SQL.</a:t>
            </a:r>
            <a:endParaRPr sz="9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900">
                <a:latin typeface="Merriweather Light"/>
                <a:ea typeface="Merriweather Light"/>
                <a:cs typeface="Merriweather Light"/>
                <a:sym typeface="Merriweather Light"/>
              </a:rPr>
              <a:t>Sessions older than 2023-01-05 Users with more than 7 sessions</a:t>
            </a:r>
            <a:endParaRPr sz="9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93" name="Google Shape;93;p15"/>
          <p:cNvSpPr/>
          <p:nvPr/>
        </p:nvSpPr>
        <p:spPr>
          <a:xfrm rot="10800000">
            <a:off x="2149293" y="3398892"/>
            <a:ext cx="92400" cy="924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3435870" y="2800065"/>
            <a:ext cx="92400" cy="924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3485717" y="3079475"/>
            <a:ext cx="1294800" cy="133500"/>
          </a:xfrm>
          <a:prstGeom prst="rect">
            <a:avLst/>
          </a:prstGeom>
          <a:solidFill>
            <a:srgbClr val="347E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 txBox="1"/>
          <p:nvPr/>
        </p:nvSpPr>
        <p:spPr>
          <a:xfrm>
            <a:off x="3386750" y="1432525"/>
            <a:ext cx="19968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Merriweather SemiBold"/>
                <a:ea typeface="Merriweather SemiBold"/>
                <a:cs typeface="Merriweather SemiBold"/>
                <a:sym typeface="Merriweather SemiBold"/>
              </a:rPr>
              <a:t>Rule-Based Groups</a:t>
            </a:r>
            <a:endParaRPr sz="10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latin typeface="Merriweather Light"/>
                <a:ea typeface="Merriweather Light"/>
                <a:cs typeface="Merriweather Light"/>
                <a:sym typeface="Merriweather Light"/>
              </a:rPr>
              <a:t>Created rule based segments based on insights derived from exploratory data analysis.</a:t>
            </a:r>
            <a:endParaRPr sz="9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cxnSp>
        <p:nvCxnSpPr>
          <p:cNvPr id="97" name="Google Shape;97;p15"/>
          <p:cNvCxnSpPr/>
          <p:nvPr/>
        </p:nvCxnSpPr>
        <p:spPr>
          <a:xfrm>
            <a:off x="3482070" y="2852490"/>
            <a:ext cx="0" cy="359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" name="Google Shape;98;p15"/>
          <p:cNvSpPr/>
          <p:nvPr/>
        </p:nvSpPr>
        <p:spPr>
          <a:xfrm>
            <a:off x="4780421" y="3079475"/>
            <a:ext cx="1294800" cy="133500"/>
          </a:xfrm>
          <a:prstGeom prst="rect">
            <a:avLst/>
          </a:prstGeom>
          <a:solidFill>
            <a:srgbClr val="A5CF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5"/>
          <p:cNvGrpSpPr/>
          <p:nvPr/>
        </p:nvGrpSpPr>
        <p:grpSpPr>
          <a:xfrm rot="10800000">
            <a:off x="4737413" y="3079467"/>
            <a:ext cx="92400" cy="411825"/>
            <a:chOff x="2070100" y="2563700"/>
            <a:chExt cx="92400" cy="411825"/>
          </a:xfrm>
        </p:grpSpPr>
        <p:cxnSp>
          <p:nvCxnSpPr>
            <p:cNvPr id="100" name="Google Shape;100;p15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1" name="Google Shape;101;p15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5"/>
          <p:cNvSpPr txBox="1"/>
          <p:nvPr/>
        </p:nvSpPr>
        <p:spPr>
          <a:xfrm>
            <a:off x="4665200" y="3503000"/>
            <a:ext cx="19968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Merriweather SemiBold"/>
                <a:ea typeface="Merriweather SemiBold"/>
                <a:cs typeface="Merriweather SemiBold"/>
                <a:sym typeface="Merriweather SemiBold"/>
              </a:rPr>
              <a:t>Feature Engineering and Preprocessing</a:t>
            </a:r>
            <a:endParaRPr sz="10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latin typeface="Merriweather Light"/>
                <a:ea typeface="Merriweather Light"/>
                <a:cs typeface="Merriweather Light"/>
                <a:sym typeface="Merriweather Light"/>
              </a:rPr>
              <a:t>Created new features and prepared the data for ML clustering algorithms.</a:t>
            </a:r>
            <a:endParaRPr sz="9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cxnSp>
        <p:nvCxnSpPr>
          <p:cNvPr id="103" name="Google Shape;103;p15"/>
          <p:cNvCxnSpPr/>
          <p:nvPr/>
        </p:nvCxnSpPr>
        <p:spPr>
          <a:xfrm>
            <a:off x="6077594" y="2852490"/>
            <a:ext cx="0" cy="359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" name="Google Shape;104;p15"/>
          <p:cNvSpPr/>
          <p:nvPr/>
        </p:nvSpPr>
        <p:spPr>
          <a:xfrm>
            <a:off x="6031394" y="2800065"/>
            <a:ext cx="92400" cy="924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6075125" y="3079475"/>
            <a:ext cx="1294800" cy="133500"/>
          </a:xfrm>
          <a:prstGeom prst="rect">
            <a:avLst/>
          </a:prstGeom>
          <a:solidFill>
            <a:srgbClr val="347E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976350" y="1432525"/>
            <a:ext cx="19968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Merriweather SemiBold"/>
                <a:ea typeface="Merriweather SemiBold"/>
                <a:cs typeface="Merriweather SemiBold"/>
                <a:sym typeface="Merriweather SemiBold"/>
              </a:rPr>
              <a:t>Machine Learning Algorithms</a:t>
            </a:r>
            <a:endParaRPr sz="10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Merriweather Light"/>
                <a:ea typeface="Merriweather Light"/>
                <a:cs typeface="Merriweather Light"/>
                <a:sym typeface="Merriweather Light"/>
              </a:rPr>
              <a:t>Applied PCA for dimensionality reduction and used K-Means and DBSCAN to create clusters in the data.</a:t>
            </a:r>
            <a:endParaRPr sz="9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7369837" y="3079475"/>
            <a:ext cx="1776600" cy="133500"/>
          </a:xfrm>
          <a:prstGeom prst="rect">
            <a:avLst/>
          </a:prstGeom>
          <a:solidFill>
            <a:srgbClr val="A5CF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15"/>
          <p:cNvGrpSpPr/>
          <p:nvPr/>
        </p:nvGrpSpPr>
        <p:grpSpPr>
          <a:xfrm rot="10800000">
            <a:off x="7328221" y="3079467"/>
            <a:ext cx="92400" cy="411825"/>
            <a:chOff x="2070100" y="2563700"/>
            <a:chExt cx="92400" cy="411825"/>
          </a:xfrm>
        </p:grpSpPr>
        <p:cxnSp>
          <p:nvCxnSpPr>
            <p:cNvPr id="109" name="Google Shape;109;p15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0" name="Google Shape;110;p15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5"/>
          <p:cNvSpPr txBox="1"/>
          <p:nvPr/>
        </p:nvSpPr>
        <p:spPr>
          <a:xfrm>
            <a:off x="7140875" y="3503000"/>
            <a:ext cx="19968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Merriweather SemiBold"/>
                <a:ea typeface="Merriweather SemiBold"/>
                <a:cs typeface="Merriweather SemiBold"/>
                <a:sym typeface="Merriweather SemiBold"/>
              </a:rPr>
              <a:t>User Groups and Perks</a:t>
            </a:r>
            <a:endParaRPr sz="10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latin typeface="Merriweather Light"/>
                <a:ea typeface="Merriweather Light"/>
                <a:cs typeface="Merriweather Light"/>
                <a:sym typeface="Merriweather Light"/>
              </a:rPr>
              <a:t>Created personas for each group with perks.</a:t>
            </a:r>
            <a:endParaRPr sz="9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grpSp>
        <p:nvGrpSpPr>
          <p:cNvPr id="112" name="Google Shape;112;p15"/>
          <p:cNvGrpSpPr/>
          <p:nvPr/>
        </p:nvGrpSpPr>
        <p:grpSpPr>
          <a:xfrm>
            <a:off x="306461" y="3438882"/>
            <a:ext cx="1518427" cy="1468870"/>
            <a:chOff x="2961500" y="961400"/>
            <a:chExt cx="3221100" cy="3220500"/>
          </a:xfrm>
        </p:grpSpPr>
        <p:grpSp>
          <p:nvGrpSpPr>
            <p:cNvPr id="113" name="Google Shape;113;p15"/>
            <p:cNvGrpSpPr/>
            <p:nvPr/>
          </p:nvGrpSpPr>
          <p:grpSpPr>
            <a:xfrm>
              <a:off x="2961500" y="961400"/>
              <a:ext cx="3221100" cy="3220500"/>
              <a:chOff x="2961500" y="961400"/>
              <a:chExt cx="3221100" cy="3220500"/>
            </a:xfrm>
          </p:grpSpPr>
          <p:sp>
            <p:nvSpPr>
              <p:cNvPr id="114" name="Google Shape;114;p15"/>
              <p:cNvSpPr/>
              <p:nvPr/>
            </p:nvSpPr>
            <p:spPr>
              <a:xfrm>
                <a:off x="2961500" y="961400"/>
                <a:ext cx="3221100" cy="3220500"/>
              </a:xfrm>
              <a:prstGeom prst="ellipse">
                <a:avLst/>
              </a:prstGeom>
              <a:solidFill>
                <a:srgbClr val="347E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5"/>
              <p:cNvSpPr txBox="1"/>
              <p:nvPr/>
            </p:nvSpPr>
            <p:spPr>
              <a:xfrm>
                <a:off x="3782900" y="1200950"/>
                <a:ext cx="1578000" cy="744000"/>
              </a:xfrm>
              <a:prstGeom prst="rect">
                <a:avLst/>
              </a:prstGeom>
              <a:solidFill>
                <a:srgbClr val="347E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900">
                    <a:solidFill>
                      <a:srgbClr val="FFFFFF"/>
                    </a:solidFill>
                    <a:latin typeface="Merriweather SemiBold"/>
                    <a:ea typeface="Merriweather SemiBold"/>
                    <a:cs typeface="Merriweather SemiBold"/>
                    <a:sym typeface="Merriweather SemiBold"/>
                  </a:rPr>
                  <a:t>Data</a:t>
                </a:r>
                <a:endParaRPr sz="900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endParaRPr>
              </a:p>
            </p:txBody>
          </p:sp>
        </p:grpSp>
        <p:grpSp>
          <p:nvGrpSpPr>
            <p:cNvPr id="116" name="Google Shape;116;p15"/>
            <p:cNvGrpSpPr/>
            <p:nvPr/>
          </p:nvGrpSpPr>
          <p:grpSpPr>
            <a:xfrm>
              <a:off x="3474050" y="1986200"/>
              <a:ext cx="2195700" cy="2195700"/>
              <a:chOff x="3474050" y="1986200"/>
              <a:chExt cx="2195700" cy="2195700"/>
            </a:xfrm>
          </p:grpSpPr>
          <p:sp>
            <p:nvSpPr>
              <p:cNvPr id="117" name="Google Shape;117;p15"/>
              <p:cNvSpPr/>
              <p:nvPr/>
            </p:nvSpPr>
            <p:spPr>
              <a:xfrm>
                <a:off x="3474050" y="1986200"/>
                <a:ext cx="2195700" cy="2195700"/>
              </a:xfrm>
              <a:prstGeom prst="ellipse">
                <a:avLst/>
              </a:prstGeom>
              <a:solidFill>
                <a:srgbClr val="A5CFE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5"/>
              <p:cNvSpPr txBox="1"/>
              <p:nvPr/>
            </p:nvSpPr>
            <p:spPr>
              <a:xfrm>
                <a:off x="3833275" y="2453175"/>
                <a:ext cx="1477200" cy="1326900"/>
              </a:xfrm>
              <a:prstGeom prst="rect">
                <a:avLst/>
              </a:prstGeom>
              <a:solidFill>
                <a:srgbClr val="A5CFE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9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Cohort Selection</a:t>
                </a:r>
                <a:endParaRPr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/>
          <p:nvPr/>
        </p:nvSpPr>
        <p:spPr>
          <a:xfrm>
            <a:off x="57950" y="75125"/>
            <a:ext cx="689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Rule Based Segmentation</a:t>
            </a:r>
            <a:endParaRPr sz="28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grpSp>
        <p:nvGrpSpPr>
          <p:cNvPr id="124" name="Google Shape;124;p16"/>
          <p:cNvGrpSpPr/>
          <p:nvPr/>
        </p:nvGrpSpPr>
        <p:grpSpPr>
          <a:xfrm>
            <a:off x="121700" y="2864881"/>
            <a:ext cx="4285184" cy="671694"/>
            <a:chOff x="121700" y="2864881"/>
            <a:chExt cx="4285184" cy="671694"/>
          </a:xfrm>
        </p:grpSpPr>
        <p:sp>
          <p:nvSpPr>
            <p:cNvPr id="125" name="Google Shape;125;p16"/>
            <p:cNvSpPr/>
            <p:nvPr/>
          </p:nvSpPr>
          <p:spPr>
            <a:xfrm>
              <a:off x="121700" y="2864889"/>
              <a:ext cx="496272" cy="670754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1657536" y="2864881"/>
              <a:ext cx="2749348" cy="671694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 flipH="1">
              <a:off x="617990" y="2864889"/>
              <a:ext cx="1326557" cy="670754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6"/>
            <p:cNvSpPr/>
            <p:nvPr/>
          </p:nvSpPr>
          <p:spPr>
            <a:xfrm rot="-5400000">
              <a:off x="1390004" y="2690302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660857" y="2945655"/>
              <a:ext cx="1395819" cy="517627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Single Parent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2131854" y="2866115"/>
              <a:ext cx="2136991" cy="670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19+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Not married with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Budget-aware, time-stressed, needs practical perks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1" name="Google Shape;131;p16"/>
          <p:cNvGrpSpPr/>
          <p:nvPr/>
        </p:nvGrpSpPr>
        <p:grpSpPr>
          <a:xfrm>
            <a:off x="121700" y="2181295"/>
            <a:ext cx="4285184" cy="671721"/>
            <a:chOff x="121700" y="2181295"/>
            <a:chExt cx="4285184" cy="671721"/>
          </a:xfrm>
        </p:grpSpPr>
        <p:sp>
          <p:nvSpPr>
            <p:cNvPr id="132" name="Google Shape;132;p16"/>
            <p:cNvSpPr/>
            <p:nvPr/>
          </p:nvSpPr>
          <p:spPr>
            <a:xfrm>
              <a:off x="121700" y="2181303"/>
              <a:ext cx="496272" cy="670754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1657536" y="2181295"/>
              <a:ext cx="2749348" cy="671694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 flipH="1">
              <a:off x="617990" y="2181303"/>
              <a:ext cx="1326557" cy="670754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 rot="-5400000">
              <a:off x="1390004" y="2006716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660857" y="2262069"/>
              <a:ext cx="1395819" cy="517627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Families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2131854" y="2182529"/>
              <a:ext cx="2136915" cy="670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30+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Married with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Need convenience, affordability, and child-friendliness.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8" name="Google Shape;138;p16"/>
          <p:cNvGrpSpPr/>
          <p:nvPr/>
        </p:nvGrpSpPr>
        <p:grpSpPr>
          <a:xfrm>
            <a:off x="121700" y="1497745"/>
            <a:ext cx="4285184" cy="671721"/>
            <a:chOff x="121700" y="1497745"/>
            <a:chExt cx="4285184" cy="671721"/>
          </a:xfrm>
        </p:grpSpPr>
        <p:sp>
          <p:nvSpPr>
            <p:cNvPr id="139" name="Google Shape;139;p16"/>
            <p:cNvSpPr/>
            <p:nvPr/>
          </p:nvSpPr>
          <p:spPr>
            <a:xfrm>
              <a:off x="121700" y="1497752"/>
              <a:ext cx="496272" cy="670754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1657536" y="1497745"/>
              <a:ext cx="2749348" cy="671694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 flipH="1">
              <a:off x="617990" y="1497752"/>
              <a:ext cx="1326557" cy="670754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 rot="-5400000">
              <a:off x="1390004" y="1323166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660857" y="1578518"/>
              <a:ext cx="1395819" cy="5176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Couples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2131854" y="1498979"/>
              <a:ext cx="2136915" cy="670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30 - 59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Married and no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Often travel for romantic getaways or city breaks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5" name="Google Shape;145;p16"/>
          <p:cNvGrpSpPr/>
          <p:nvPr/>
        </p:nvGrpSpPr>
        <p:grpSpPr>
          <a:xfrm>
            <a:off x="121700" y="814178"/>
            <a:ext cx="4285184" cy="671694"/>
            <a:chOff x="121700" y="814178"/>
            <a:chExt cx="4285184" cy="671694"/>
          </a:xfrm>
        </p:grpSpPr>
        <p:sp>
          <p:nvSpPr>
            <p:cNvPr id="146" name="Google Shape;146;p16"/>
            <p:cNvSpPr/>
            <p:nvPr/>
          </p:nvSpPr>
          <p:spPr>
            <a:xfrm>
              <a:off x="1657536" y="814178"/>
              <a:ext cx="2749348" cy="671694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6"/>
            <p:cNvSpPr/>
            <p:nvPr/>
          </p:nvSpPr>
          <p:spPr>
            <a:xfrm flipH="1">
              <a:off x="617990" y="814185"/>
              <a:ext cx="1326557" cy="670754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 rot="-5400000">
              <a:off x="1390004" y="639598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660857" y="894951"/>
              <a:ext cx="1395819" cy="5176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Single Adventurer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21700" y="814178"/>
              <a:ext cx="496272" cy="670441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21700" y="814185"/>
              <a:ext cx="496272" cy="670754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2131854" y="815412"/>
              <a:ext cx="2136991" cy="670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18+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Not married and no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Open to explore and meet new people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3" name="Google Shape;153;p16"/>
          <p:cNvGrpSpPr/>
          <p:nvPr/>
        </p:nvGrpSpPr>
        <p:grpSpPr>
          <a:xfrm>
            <a:off x="4406888" y="2864887"/>
            <a:ext cx="4526429" cy="671694"/>
            <a:chOff x="4406888" y="2864887"/>
            <a:chExt cx="4526429" cy="671694"/>
          </a:xfrm>
        </p:grpSpPr>
        <p:sp>
          <p:nvSpPr>
            <p:cNvPr id="154" name="Google Shape;154;p16"/>
            <p:cNvSpPr/>
            <p:nvPr/>
          </p:nvSpPr>
          <p:spPr>
            <a:xfrm>
              <a:off x="6029187" y="2864887"/>
              <a:ext cx="2904129" cy="671694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 flipH="1">
              <a:off x="4931118" y="2864894"/>
              <a:ext cx="1401239" cy="670754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 rot="-5400000">
              <a:off x="5765497" y="2661576"/>
              <a:ext cx="671543" cy="1078165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4976397" y="2945660"/>
              <a:ext cx="1474400" cy="517627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Senior Single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4406888" y="2864887"/>
              <a:ext cx="524211" cy="670441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4406888" y="2864894"/>
              <a:ext cx="524211" cy="670754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8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6530208" y="2866120"/>
              <a:ext cx="2257298" cy="670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60+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Not married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May be solo-traveling for leisure or to visit family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1" name="Google Shape;161;p16"/>
          <p:cNvGrpSpPr/>
          <p:nvPr/>
        </p:nvGrpSpPr>
        <p:grpSpPr>
          <a:xfrm>
            <a:off x="4406888" y="2181300"/>
            <a:ext cx="4526429" cy="671694"/>
            <a:chOff x="4406888" y="2181300"/>
            <a:chExt cx="4526429" cy="671694"/>
          </a:xfrm>
        </p:grpSpPr>
        <p:sp>
          <p:nvSpPr>
            <p:cNvPr id="162" name="Google Shape;162;p16"/>
            <p:cNvSpPr/>
            <p:nvPr/>
          </p:nvSpPr>
          <p:spPr>
            <a:xfrm>
              <a:off x="6029187" y="2181300"/>
              <a:ext cx="2904129" cy="671694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 flipH="1">
              <a:off x="4931118" y="2181308"/>
              <a:ext cx="1401239" cy="670754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 rot="-5400000">
              <a:off x="5765497" y="1977990"/>
              <a:ext cx="671543" cy="1078165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4976397" y="2262074"/>
              <a:ext cx="1474400" cy="517627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Young Adventurer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4406888" y="2181300"/>
              <a:ext cx="524211" cy="670441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4406888" y="2181308"/>
              <a:ext cx="524211" cy="670754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7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6530208" y="2182534"/>
              <a:ext cx="2257298" cy="670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Younger than 18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No children and not married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Seeking experiences, often budget-focused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9" name="Google Shape;169;p16"/>
          <p:cNvGrpSpPr/>
          <p:nvPr/>
        </p:nvGrpSpPr>
        <p:grpSpPr>
          <a:xfrm>
            <a:off x="4406888" y="1497750"/>
            <a:ext cx="4526429" cy="671694"/>
            <a:chOff x="4406888" y="1497750"/>
            <a:chExt cx="4526429" cy="671694"/>
          </a:xfrm>
        </p:grpSpPr>
        <p:sp>
          <p:nvSpPr>
            <p:cNvPr id="170" name="Google Shape;170;p16"/>
            <p:cNvSpPr/>
            <p:nvPr/>
          </p:nvSpPr>
          <p:spPr>
            <a:xfrm>
              <a:off x="6029187" y="1497750"/>
              <a:ext cx="2904129" cy="671694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 flipH="1">
              <a:off x="4931118" y="1497757"/>
              <a:ext cx="1401239" cy="670754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 rot="-5400000">
              <a:off x="5765497" y="1294439"/>
              <a:ext cx="671543" cy="1078165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4976397" y="1578523"/>
              <a:ext cx="1474400" cy="517627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Senior Couple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4406888" y="1497750"/>
              <a:ext cx="524211" cy="670441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406888" y="1497757"/>
              <a:ext cx="524211" cy="670754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6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6530208" y="1498984"/>
              <a:ext cx="2257298" cy="670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60+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Married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Values comfort, safety, and relaxing experiences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4406888" y="814183"/>
            <a:ext cx="4526429" cy="671694"/>
            <a:chOff x="4406888" y="814183"/>
            <a:chExt cx="4526429" cy="671694"/>
          </a:xfrm>
        </p:grpSpPr>
        <p:sp>
          <p:nvSpPr>
            <p:cNvPr id="178" name="Google Shape;178;p16"/>
            <p:cNvSpPr/>
            <p:nvPr/>
          </p:nvSpPr>
          <p:spPr>
            <a:xfrm>
              <a:off x="6029187" y="814183"/>
              <a:ext cx="2904129" cy="671694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 flipH="1">
              <a:off x="4931118" y="814190"/>
              <a:ext cx="1401239" cy="670754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 rot="-5400000">
              <a:off x="5765497" y="610872"/>
              <a:ext cx="671543" cy="1078165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4976397" y="894956"/>
              <a:ext cx="1474400" cy="517627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Business</a:t>
              </a: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Traveler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4406888" y="814183"/>
              <a:ext cx="524211" cy="670441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4406888" y="814190"/>
              <a:ext cx="524211" cy="670754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5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6530208" y="815417"/>
              <a:ext cx="2257298" cy="670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More than 4 trips 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Less than 2 bags and 2 rooms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Prioritizes efficiency, flexibility, and convenience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85" name="Google Shape;185;p16" title="Screenshot 2025-05-14 at 22.20.2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50" y="3660031"/>
            <a:ext cx="9022301" cy="1442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/>
          <p:nvPr/>
        </p:nvSpPr>
        <p:spPr>
          <a:xfrm>
            <a:off x="4883525" y="1653775"/>
            <a:ext cx="409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✅ Offer free stay for children or a child friendly entertainment package (partner deals)</a:t>
            </a:r>
            <a:endParaRPr b="1" sz="11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108000" y="4315375"/>
            <a:ext cx="3793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✅Offer a room upgrade to a quiet floor, or with a </a:t>
            </a: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scenic</a:t>
            </a: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 view</a:t>
            </a:r>
            <a:endParaRPr b="1" sz="11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92" name="Google Shape;192;p17" title="senior_couple-fotor-2025051415505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" y="2675037"/>
            <a:ext cx="1454399" cy="1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7"/>
          <p:cNvSpPr txBox="1"/>
          <p:nvPr/>
        </p:nvSpPr>
        <p:spPr>
          <a:xfrm>
            <a:off x="1679388" y="2745925"/>
            <a:ext cx="25185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Golden Getaway 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Senior Couple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“Retired from work, 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not from wonder!”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17"/>
          <p:cNvSpPr txBox="1"/>
          <p:nvPr/>
        </p:nvSpPr>
        <p:spPr>
          <a:xfrm>
            <a:off x="108000" y="1653775"/>
            <a:ext cx="3793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✅</a:t>
            </a: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Offer a romantic package (wine, flowers, spa) or weekend deals</a:t>
            </a:r>
            <a:endParaRPr b="1" sz="11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5" name="Google Shape;195;p17" title="Screenshot 2025-05-14 at 15.57.48-fotor-2025051415581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75" y="138238"/>
            <a:ext cx="1455050" cy="145502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7"/>
          <p:cNvSpPr txBox="1"/>
          <p:nvPr/>
        </p:nvSpPr>
        <p:spPr>
          <a:xfrm>
            <a:off x="1699250" y="177375"/>
            <a:ext cx="25641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Lovebirds on Leave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Couples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“Just the two of us, 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and a hot tub please!”</a:t>
            </a:r>
            <a:endParaRPr i="1" sz="11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pic>
        <p:nvPicPr>
          <p:cNvPr id="197" name="Google Shape;197;p17" title="single_parent-fotor-2025051416134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2025" y="2675037"/>
            <a:ext cx="1454399" cy="1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7"/>
          <p:cNvSpPr txBox="1"/>
          <p:nvPr/>
        </p:nvSpPr>
        <p:spPr>
          <a:xfrm>
            <a:off x="5241000" y="2745925"/>
            <a:ext cx="18951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Power Parent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Single Parent</a:t>
            </a:r>
            <a:endParaRPr i="1"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“One parent, many hats, no time to waste!”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9" name="Google Shape;199;p17" title="family-fotor-2025051415541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69800" y="138548"/>
            <a:ext cx="1454399" cy="1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7"/>
          <p:cNvSpPr txBox="1"/>
          <p:nvPr/>
        </p:nvSpPr>
        <p:spPr>
          <a:xfrm>
            <a:off x="5241000" y="182875"/>
            <a:ext cx="21609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The Nesters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Families</a:t>
            </a:r>
            <a:endParaRPr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“Family is all you need for the best holiday memories!”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1" name="Google Shape;201;p17"/>
          <p:cNvSpPr txBox="1"/>
          <p:nvPr/>
        </p:nvSpPr>
        <p:spPr>
          <a:xfrm>
            <a:off x="5109050" y="4315375"/>
            <a:ext cx="3868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✅Offer flexible booking policies or hotel babysitting</a:t>
            </a:r>
            <a:endParaRPr b="1" sz="11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/>
          <p:nvPr/>
        </p:nvSpPr>
        <p:spPr>
          <a:xfrm>
            <a:off x="4627750" y="1814925"/>
            <a:ext cx="4425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✅ Offer discounted adventure or social group tours</a:t>
            </a:r>
            <a:endParaRPr b="1" sz="11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7" name="Google Shape;207;p18"/>
          <p:cNvSpPr txBox="1"/>
          <p:nvPr/>
        </p:nvSpPr>
        <p:spPr>
          <a:xfrm>
            <a:off x="-31575" y="4325900"/>
            <a:ext cx="3793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✅Offer flight upgrades or access to airport lounge</a:t>
            </a:r>
            <a:endParaRPr b="1" sz="11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8" name="Google Shape;208;p18"/>
          <p:cNvSpPr txBox="1"/>
          <p:nvPr/>
        </p:nvSpPr>
        <p:spPr>
          <a:xfrm>
            <a:off x="1618400" y="2751475"/>
            <a:ext cx="2518500" cy="18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Jet-Set Pro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Business Traveler 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“In by 9, out by 5 — and onto the next city.”</a:t>
            </a:r>
            <a:endParaRPr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18"/>
          <p:cNvSpPr txBox="1"/>
          <p:nvPr/>
        </p:nvSpPr>
        <p:spPr>
          <a:xfrm>
            <a:off x="0" y="1814925"/>
            <a:ext cx="389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✅Offer public transport pass or discounted solo tours</a:t>
            </a:r>
            <a:endParaRPr b="1" sz="11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18"/>
          <p:cNvSpPr txBox="1"/>
          <p:nvPr/>
        </p:nvSpPr>
        <p:spPr>
          <a:xfrm>
            <a:off x="1618400" y="152400"/>
            <a:ext cx="2143500" cy="18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Freewheel Solo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Single Traveler</a:t>
            </a: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 (&gt;18)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“One backpack. No plan. All in.”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1" name="Google Shape;211;p18"/>
          <p:cNvSpPr txBox="1"/>
          <p:nvPr/>
        </p:nvSpPr>
        <p:spPr>
          <a:xfrm>
            <a:off x="4837500" y="2751475"/>
            <a:ext cx="2564100" cy="22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Silver Explorer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Single Senior (&gt;60)</a:t>
            </a:r>
            <a:endParaRPr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“One ticket, one heart, endless stories.”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18"/>
          <p:cNvSpPr txBox="1"/>
          <p:nvPr/>
        </p:nvSpPr>
        <p:spPr>
          <a:xfrm>
            <a:off x="4686875" y="152400"/>
            <a:ext cx="2714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Trailblazer</a:t>
            </a: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 in Training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Young Traveler (&lt;18)</a:t>
            </a:r>
            <a:endParaRPr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“Too young to rent a car, but not too young to explore the world.”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13" name="Google Shape;213;p18" title="young_adventurer-fotor-2025051416143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" y="136800"/>
            <a:ext cx="1454399" cy="145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18" title="young-fotor-2025051416124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0000" y="136800"/>
            <a:ext cx="1454399" cy="145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8" title="business.c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000" y="2674800"/>
            <a:ext cx="1454399" cy="145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8" title="single_senior-fotor-20250514155157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01600" y="2674800"/>
            <a:ext cx="1454399" cy="1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8"/>
          <p:cNvSpPr txBox="1"/>
          <p:nvPr/>
        </p:nvSpPr>
        <p:spPr>
          <a:xfrm>
            <a:off x="4686875" y="4325900"/>
            <a:ext cx="4425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347EA1"/>
                </a:solidFill>
                <a:latin typeface="Merriweather"/>
                <a:ea typeface="Merriweather"/>
                <a:cs typeface="Merriweather"/>
                <a:sym typeface="Merriweather"/>
              </a:rPr>
              <a:t>✅ Offer curated tours or emergency contact services</a:t>
            </a:r>
            <a:endParaRPr b="1" sz="1100">
              <a:solidFill>
                <a:srgbClr val="347EA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"/>
          <p:cNvSpPr txBox="1"/>
          <p:nvPr/>
        </p:nvSpPr>
        <p:spPr>
          <a:xfrm>
            <a:off x="57950" y="75125"/>
            <a:ext cx="689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K-Means</a:t>
            </a:r>
            <a:r>
              <a:rPr lang="en-GB" sz="28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 Segmentation</a:t>
            </a:r>
            <a:endParaRPr sz="28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grpSp>
        <p:nvGrpSpPr>
          <p:cNvPr id="223" name="Google Shape;223;p19"/>
          <p:cNvGrpSpPr/>
          <p:nvPr/>
        </p:nvGrpSpPr>
        <p:grpSpPr>
          <a:xfrm>
            <a:off x="121700" y="2181295"/>
            <a:ext cx="4285036" cy="671734"/>
            <a:chOff x="121700" y="2181295"/>
            <a:chExt cx="4285036" cy="671734"/>
          </a:xfrm>
        </p:grpSpPr>
        <p:sp>
          <p:nvSpPr>
            <p:cNvPr id="224" name="Google Shape;224;p19"/>
            <p:cNvSpPr/>
            <p:nvPr/>
          </p:nvSpPr>
          <p:spPr>
            <a:xfrm>
              <a:off x="121700" y="2181303"/>
              <a:ext cx="4962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1657536" y="2181295"/>
              <a:ext cx="27492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9"/>
            <p:cNvSpPr/>
            <p:nvPr/>
          </p:nvSpPr>
          <p:spPr>
            <a:xfrm flipH="1">
              <a:off x="617947" y="2181303"/>
              <a:ext cx="13266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 rot="-5400000">
              <a:off x="1390004" y="2006716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660857" y="2262069"/>
              <a:ext cx="1395900" cy="5175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Budget Travelers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2131854" y="2182529"/>
              <a:ext cx="21369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32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Not married without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Fewest trips and lowest spending	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0" name="Google Shape;230;p19"/>
          <p:cNvGrpSpPr/>
          <p:nvPr/>
        </p:nvGrpSpPr>
        <p:grpSpPr>
          <a:xfrm>
            <a:off x="121700" y="1497745"/>
            <a:ext cx="4285036" cy="671734"/>
            <a:chOff x="121700" y="1497745"/>
            <a:chExt cx="4285036" cy="671734"/>
          </a:xfrm>
        </p:grpSpPr>
        <p:sp>
          <p:nvSpPr>
            <p:cNvPr id="231" name="Google Shape;231;p19"/>
            <p:cNvSpPr/>
            <p:nvPr/>
          </p:nvSpPr>
          <p:spPr>
            <a:xfrm>
              <a:off x="121700" y="1497752"/>
              <a:ext cx="4962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1657536" y="1497745"/>
              <a:ext cx="27492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 flipH="1">
              <a:off x="617947" y="1497752"/>
              <a:ext cx="13266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 rot="-5400000">
              <a:off x="1390004" y="1323166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660857" y="1578518"/>
              <a:ext cx="13959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Frequent Business Travelers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2131854" y="1498979"/>
              <a:ext cx="21369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44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Highest trips, flights, and spending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Frequent flyers, value efficiency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7" name="Google Shape;237;p19"/>
          <p:cNvGrpSpPr/>
          <p:nvPr/>
        </p:nvGrpSpPr>
        <p:grpSpPr>
          <a:xfrm>
            <a:off x="121700" y="814178"/>
            <a:ext cx="4285036" cy="671734"/>
            <a:chOff x="121700" y="814178"/>
            <a:chExt cx="4285036" cy="671734"/>
          </a:xfrm>
        </p:grpSpPr>
        <p:sp>
          <p:nvSpPr>
            <p:cNvPr id="238" name="Google Shape;238;p19"/>
            <p:cNvSpPr/>
            <p:nvPr/>
          </p:nvSpPr>
          <p:spPr>
            <a:xfrm>
              <a:off x="1657536" y="814178"/>
              <a:ext cx="27492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 flipH="1">
              <a:off x="617947" y="814185"/>
              <a:ext cx="13266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 rot="-5400000">
              <a:off x="1390004" y="639598"/>
              <a:ext cx="671543" cy="1020702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660857" y="894951"/>
              <a:ext cx="13959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Regular Travelers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121700" y="814178"/>
              <a:ext cx="496200" cy="6705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121700" y="814185"/>
              <a:ext cx="4962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2131854" y="815412"/>
              <a:ext cx="21369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42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Not married without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Regular, consistent travel patterns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5" name="Google Shape;245;p19"/>
          <p:cNvGrpSpPr/>
          <p:nvPr/>
        </p:nvGrpSpPr>
        <p:grpSpPr>
          <a:xfrm>
            <a:off x="4406888" y="2181300"/>
            <a:ext cx="4526300" cy="671734"/>
            <a:chOff x="4406888" y="2181300"/>
            <a:chExt cx="4526300" cy="671734"/>
          </a:xfrm>
        </p:grpSpPr>
        <p:sp>
          <p:nvSpPr>
            <p:cNvPr id="246" name="Google Shape;246;p19"/>
            <p:cNvSpPr/>
            <p:nvPr/>
          </p:nvSpPr>
          <p:spPr>
            <a:xfrm>
              <a:off x="6029187" y="2181300"/>
              <a:ext cx="29040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 flipH="1">
              <a:off x="4931056" y="2181308"/>
              <a:ext cx="14013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 rot="-5400000">
              <a:off x="5765497" y="1977990"/>
              <a:ext cx="671543" cy="1078165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4976397" y="2262074"/>
              <a:ext cx="1474500" cy="5175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Mature Married Luxury Travelers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4406888" y="2181300"/>
              <a:ext cx="524100" cy="6705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4406888" y="2181308"/>
              <a:ext cx="5241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6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6530208" y="2182534"/>
              <a:ext cx="22572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57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Married without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Fewer trips, longer stays, high average spending,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3" name="Google Shape;253;p19"/>
          <p:cNvGrpSpPr/>
          <p:nvPr/>
        </p:nvGrpSpPr>
        <p:grpSpPr>
          <a:xfrm>
            <a:off x="4406888" y="1497750"/>
            <a:ext cx="4526300" cy="671734"/>
            <a:chOff x="4406888" y="1497750"/>
            <a:chExt cx="4526300" cy="671734"/>
          </a:xfrm>
        </p:grpSpPr>
        <p:sp>
          <p:nvSpPr>
            <p:cNvPr id="254" name="Google Shape;254;p19"/>
            <p:cNvSpPr/>
            <p:nvPr/>
          </p:nvSpPr>
          <p:spPr>
            <a:xfrm>
              <a:off x="6029187" y="1497750"/>
              <a:ext cx="29040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 flipH="1">
              <a:off x="4931056" y="1497757"/>
              <a:ext cx="14013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9"/>
            <p:cNvSpPr/>
            <p:nvPr/>
          </p:nvSpPr>
          <p:spPr>
            <a:xfrm rot="-5400000">
              <a:off x="5765497" y="1294439"/>
              <a:ext cx="671543" cy="1078165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4976397" y="1578523"/>
              <a:ext cx="1474500" cy="5175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High Cancellation Group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4406888" y="1497750"/>
              <a:ext cx="524100" cy="6705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4406888" y="1497757"/>
              <a:ext cx="5241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5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6530208" y="1498984"/>
              <a:ext cx="22572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43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Not married without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Extremely high cancellation rate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Low follow-through on bookings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1" name="Google Shape;261;p19"/>
          <p:cNvGrpSpPr/>
          <p:nvPr/>
        </p:nvGrpSpPr>
        <p:grpSpPr>
          <a:xfrm>
            <a:off x="4406888" y="814183"/>
            <a:ext cx="4526300" cy="671734"/>
            <a:chOff x="4406888" y="814183"/>
            <a:chExt cx="4526300" cy="671734"/>
          </a:xfrm>
        </p:grpSpPr>
        <p:sp>
          <p:nvSpPr>
            <p:cNvPr id="262" name="Google Shape;262;p19"/>
            <p:cNvSpPr/>
            <p:nvPr/>
          </p:nvSpPr>
          <p:spPr>
            <a:xfrm>
              <a:off x="6029187" y="814183"/>
              <a:ext cx="2904000" cy="671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9"/>
            <p:cNvSpPr/>
            <p:nvPr/>
          </p:nvSpPr>
          <p:spPr>
            <a:xfrm flipH="1">
              <a:off x="4931056" y="814190"/>
              <a:ext cx="1401300" cy="6708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9"/>
            <p:cNvSpPr/>
            <p:nvPr/>
          </p:nvSpPr>
          <p:spPr>
            <a:xfrm rot="-5400000">
              <a:off x="5765497" y="610872"/>
              <a:ext cx="671543" cy="1078165"/>
            </a:xfrm>
            <a:prstGeom prst="flowChartOffpageConnector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4976397" y="894956"/>
              <a:ext cx="1474500" cy="517500"/>
            </a:xfrm>
            <a:prstGeom prst="rect">
              <a:avLst/>
            </a:prstGeom>
            <a:solidFill>
              <a:srgbClr val="A5C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Regular Family Travelers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6" name="Google Shape;266;p19"/>
            <p:cNvSpPr/>
            <p:nvPr/>
          </p:nvSpPr>
          <p:spPr>
            <a:xfrm>
              <a:off x="4406888" y="814183"/>
              <a:ext cx="524100" cy="6705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4406888" y="814190"/>
              <a:ext cx="524100" cy="670800"/>
            </a:xfrm>
            <a:prstGeom prst="rect">
              <a:avLst/>
            </a:prstGeom>
            <a:solidFill>
              <a:srgbClr val="347E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6530208" y="815417"/>
              <a:ext cx="2257200" cy="6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Average age is 47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Married with children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Moderate travel behavior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800"/>
                <a:buFont typeface="Roboto"/>
                <a:buChar char="●"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Highest average of checked bags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69" name="Google Shape;269;p19" title="Screenshot 2025-05-17 at 19.06.3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688" y="3062402"/>
            <a:ext cx="8811476" cy="193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0" title="image2-fotor-2025051718201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0775" y="136800"/>
            <a:ext cx="1454399" cy="145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0" title="image4-fotor-2025051718255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500" y="136800"/>
            <a:ext cx="1454399" cy="145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0" title="image6-fotor-20250518192258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44800" y="136800"/>
            <a:ext cx="1454399" cy="1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0"/>
          <p:cNvSpPr txBox="1"/>
          <p:nvPr/>
        </p:nvSpPr>
        <p:spPr>
          <a:xfrm>
            <a:off x="108000" y="1729050"/>
            <a:ext cx="2453400" cy="29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The Steady Explorers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Regular Traveler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“I love planning spontaneous getaways — not too fancy, just new experiences and a change of scenery.”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✅ </a:t>
            </a: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Offer targeted destination packages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8" name="Google Shape;278;p20"/>
          <p:cNvSpPr txBox="1"/>
          <p:nvPr/>
        </p:nvSpPr>
        <p:spPr>
          <a:xfrm>
            <a:off x="3345300" y="1729050"/>
            <a:ext cx="2453400" cy="29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The Spontaneous Savers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Budget Traveler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“I travel when the deals are good and the vibe feels right — I’m always up for an adventure, as long as it’s cheap!”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✅ Offer exclusive discounts or Last-minute deal alerts</a:t>
            </a: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9" name="Google Shape;279;p20"/>
          <p:cNvSpPr txBox="1"/>
          <p:nvPr/>
        </p:nvSpPr>
        <p:spPr>
          <a:xfrm>
            <a:off x="6471275" y="1729050"/>
            <a:ext cx="2453400" cy="24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The Executive Jetsetters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Business Travelers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“Efficiency, comfort, and staying connected — travel is part of the job, but I expect it to run smoothly.”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✅ Offer airport lounge access or Express check-in/security lane access</a:t>
            </a:r>
            <a:endParaRPr i="1"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1" title="image-fotor-2025051718174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400" y="136800"/>
            <a:ext cx="1454399" cy="145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1" title="image3-fotor-2025051718223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4798" y="136800"/>
            <a:ext cx="1454399" cy="1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1"/>
          <p:cNvSpPr txBox="1"/>
          <p:nvPr/>
        </p:nvSpPr>
        <p:spPr>
          <a:xfrm>
            <a:off x="108000" y="1729050"/>
            <a:ext cx="2453400" cy="3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The Family Explorers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Regular Family 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Travelers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“Traveling with the kids isn’t just a holiday — it’s how we make memories that last a lifetime.”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✅ Offer free checked bags (they have highest average checked bags) 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87" name="Google Shape;287;p21"/>
          <p:cNvSpPr txBox="1"/>
          <p:nvPr/>
        </p:nvSpPr>
        <p:spPr>
          <a:xfrm>
            <a:off x="3345300" y="1729050"/>
            <a:ext cx="24534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The Golden Indulgers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Mature Married Luxury Travelers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“We prefer fewer trips, but each one is special — comfort, fine dining, and time to unwind together.”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✅ Offer a free hotel night on longer stays (they already stay longest)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88" name="Google Shape;288;p21"/>
          <p:cNvSpPr txBox="1"/>
          <p:nvPr/>
        </p:nvSpPr>
        <p:spPr>
          <a:xfrm>
            <a:off x="6470100" y="1729050"/>
            <a:ext cx="2453400" cy="29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347EA1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rPr>
              <a:t>The Uncommitted Clickers</a:t>
            </a:r>
            <a:endParaRPr sz="1500">
              <a:solidFill>
                <a:srgbClr val="347EA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47EA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High Cancellation Group</a:t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47EA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erriweather Light"/>
                <a:ea typeface="Merriweather Light"/>
                <a:cs typeface="Merriweather Light"/>
                <a:sym typeface="Merriweather Light"/>
              </a:rPr>
              <a:t>“Life changes fast — I book when I can, but I need the flexibility to change my plans without stress.”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Merriweather"/>
                <a:ea typeface="Merriweather"/>
                <a:cs typeface="Merriweather"/>
                <a:sym typeface="Merriweather"/>
              </a:rPr>
              <a:t>✅ Offer free cancellation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89" name="Google Shape;289;p21" title="image7-fotor-202505181928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9600" y="136800"/>
            <a:ext cx="1454400" cy="145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